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7004050" cy="929005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2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2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2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2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2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2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2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2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5B3A"/>
    <a:srgbClr val="2A703A"/>
    <a:srgbClr val="196C4B"/>
    <a:srgbClr val="D06233"/>
    <a:srgbClr val="DD612E"/>
    <a:srgbClr val="DD5104"/>
    <a:srgbClr val="295138"/>
    <a:srgbClr val="3669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31" d="100"/>
          <a:sy n="131" d="100"/>
        </p:scale>
        <p:origin x="1354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9450B-383E-4CD8-9C37-D597C1699C98}" type="datetime1">
              <a:rPr lang="en-US"/>
              <a:pPr>
                <a:defRPr/>
              </a:pPr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44BF5-01AC-438A-9245-8520B652BC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2BC0C-70D1-40AF-9D4B-2C31A4BE6820}" type="datetime1">
              <a:rPr lang="en-US"/>
              <a:pPr>
                <a:defRPr/>
              </a:pPr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C8AFC-3093-49BA-B19B-97C11E0B2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F45E0-06D9-4E58-BA53-D0E1401AA630}" type="datetime1">
              <a:rPr lang="en-US"/>
              <a:pPr>
                <a:defRPr/>
              </a:pPr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05F6A-7129-4D67-9573-507EF71F79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0943D-382B-4ABA-8E7F-96D4A3852B86}" type="datetime1">
              <a:rPr lang="en-US"/>
              <a:pPr>
                <a:defRPr/>
              </a:pPr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CF88F-23F9-4EA4-9FC2-4100225F0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E4757-7F1D-4271-BB5D-5014B53C3CEB}" type="datetime1">
              <a:rPr lang="en-US"/>
              <a:pPr>
                <a:defRPr/>
              </a:pPr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8CC2F-4793-4FF6-ACD5-10A6A050D1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ECBB09-1783-45EA-88F5-DC04FC1AECB4}" type="datetime1">
              <a:rPr lang="en-US"/>
              <a:pPr>
                <a:defRPr/>
              </a:pPr>
              <a:t>3/7/2026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2E790-F3F1-4670-9338-E0F72C7460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0CFBB-67BA-4E9F-BF17-F6DFEB6AB473}" type="datetime1">
              <a:rPr lang="en-US"/>
              <a:pPr>
                <a:defRPr/>
              </a:pPr>
              <a:t>3/7/2026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726DD-2EB3-4D23-96F1-0347545978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52FA5-7DFF-4DA0-B0F1-2E3D622995F7}" type="datetime1">
              <a:rPr lang="en-US"/>
              <a:pPr>
                <a:defRPr/>
              </a:pPr>
              <a:t>3/7/2026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9517E-50E0-459C-8B45-2D10CF5892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BA34B-20FD-42E2-9EF9-08DC276B92DF}" type="datetime1">
              <a:rPr lang="en-US"/>
              <a:pPr>
                <a:defRPr/>
              </a:pPr>
              <a:t>3/7/2026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99C39-8B6E-459C-ACB6-4F4A68155E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48ACC-1013-4F9D-8D99-E8BDCF5FDFD3}" type="datetime1">
              <a:rPr lang="en-US"/>
              <a:pPr>
                <a:defRPr/>
              </a:pPr>
              <a:t>3/7/2026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16ACE-210C-4272-8AD3-3C68462EF6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8C8B1-36F0-4839-8B9C-251F18599708}" type="datetime1">
              <a:rPr lang="en-US"/>
              <a:pPr>
                <a:defRPr/>
              </a:pPr>
              <a:t>3/7/2026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753DB-0B43-49B3-ABC7-903B844596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pitchFamily="32" charset="0"/>
              </a:defRPr>
            </a:lvl1pPr>
          </a:lstStyle>
          <a:p>
            <a:pPr>
              <a:defRPr/>
            </a:pPr>
            <a:fld id="{F53098ED-887F-4772-B2C7-976C97DC3174}" type="datetime1">
              <a:rPr lang="en-US"/>
              <a:pPr>
                <a:defRPr/>
              </a:pPr>
              <a:t>3/7/2026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  <a:latin typeface="Calibri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pitchFamily="32" charset="0"/>
              </a:defRPr>
            </a:lvl1pPr>
          </a:lstStyle>
          <a:p>
            <a:pPr>
              <a:defRPr/>
            </a:pPr>
            <a:fld id="{65E40EA8-200A-4BC4-9658-43E0CED6D5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2" charset="-128"/>
          <a:cs typeface="ＭＳ Ｐゴシック" pitchFamily="32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  <a:ea typeface="ＭＳ Ｐゴシック" pitchFamily="32" charset="-128"/>
          <a:cs typeface="ＭＳ Ｐゴシック" pitchFamily="32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  <a:ea typeface="ＭＳ Ｐゴシック" pitchFamily="32" charset="-128"/>
          <a:cs typeface="ＭＳ Ｐゴシック" pitchFamily="32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  <a:ea typeface="ＭＳ Ｐゴシック" pitchFamily="32" charset="-128"/>
          <a:cs typeface="ＭＳ Ｐゴシック" pitchFamily="32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  <a:ea typeface="ＭＳ Ｐゴシック" pitchFamily="32" charset="-128"/>
          <a:cs typeface="ＭＳ Ｐゴシック" pitchFamily="32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  <a:ea typeface="ＭＳ Ｐゴシック" pitchFamily="32" charset="-128"/>
          <a:cs typeface="ＭＳ Ｐゴシック" pitchFamily="3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  <a:ea typeface="ＭＳ Ｐゴシック" pitchFamily="32" charset="-128"/>
          <a:cs typeface="ＭＳ Ｐゴシック" pitchFamily="3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  <a:ea typeface="ＭＳ Ｐゴシック" pitchFamily="32" charset="-128"/>
          <a:cs typeface="ＭＳ Ｐゴシック" pitchFamily="3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  <a:ea typeface="ＭＳ Ｐゴシック" pitchFamily="32" charset="-128"/>
          <a:cs typeface="ＭＳ Ｐゴシック" pitchFamily="3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32" charset="-128"/>
          <a:cs typeface="ＭＳ Ｐゴシック" pitchFamily="32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32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32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32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32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6780327B-023C-C6D4-2D1D-B5BC9A62F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2771" y="3313379"/>
            <a:ext cx="1150284" cy="1107810"/>
          </a:xfrm>
          <a:prstGeom prst="ellipse">
            <a:avLst/>
          </a:prstGeom>
          <a:gradFill rotWithShape="1">
            <a:gsLst>
              <a:gs pos="0">
                <a:srgbClr val="B0D0FF"/>
              </a:gs>
              <a:gs pos="100000">
                <a:srgbClr val="769DCC"/>
              </a:gs>
            </a:gsLst>
            <a:lin ang="5400000"/>
          </a:gradFill>
          <a:ln w="9525">
            <a:solidFill>
              <a:srgbClr val="7B9ABF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lIns="0" rIns="0" anchor="ctr"/>
          <a:lstStyle/>
          <a:p>
            <a:pPr algn="ctr">
              <a:defRPr/>
            </a:pPr>
            <a:endParaRPr lang="en-US" sz="600" b="1" dirty="0">
              <a:latin typeface="Calibri" pitchFamily="32" charset="0"/>
            </a:endParaRPr>
          </a:p>
          <a:p>
            <a:pPr algn="ctr">
              <a:defRPr/>
            </a:pPr>
            <a:r>
              <a:rPr lang="en-US" sz="1200" b="1" dirty="0">
                <a:latin typeface="Calibri" pitchFamily="32" charset="0"/>
              </a:rPr>
              <a:t>Caring </a:t>
            </a:r>
          </a:p>
          <a:p>
            <a:pPr algn="ctr">
              <a:defRPr/>
            </a:pPr>
            <a:r>
              <a:rPr lang="en-US" sz="1200" b="1" dirty="0">
                <a:latin typeface="Calibri" pitchFamily="32" charset="0"/>
              </a:rPr>
              <a:t>for the</a:t>
            </a:r>
          </a:p>
          <a:p>
            <a:pPr algn="ctr">
              <a:defRPr/>
            </a:pPr>
            <a:r>
              <a:rPr lang="en-US" sz="1200" b="1" dirty="0">
                <a:latin typeface="Calibri" pitchFamily="32" charset="0"/>
              </a:rPr>
              <a:t>Pollinator</a:t>
            </a:r>
          </a:p>
          <a:p>
            <a:pPr algn="ctr">
              <a:defRPr/>
            </a:pPr>
            <a:r>
              <a:rPr lang="en-US" sz="1200" b="1" dirty="0">
                <a:latin typeface="Calibri" pitchFamily="32" charset="0"/>
              </a:rPr>
              <a:t>Garden</a:t>
            </a:r>
          </a:p>
          <a:p>
            <a:pPr algn="ctr">
              <a:defRPr/>
            </a:pPr>
            <a:endParaRPr lang="en-US" sz="1200" b="1" dirty="0">
              <a:latin typeface="Calibri" pitchFamily="32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E55FF0A-9FBA-3EB6-9D1C-519A47DAB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9912" y="5402777"/>
            <a:ext cx="1300162" cy="1301750"/>
          </a:xfrm>
          <a:prstGeom prst="ellipse">
            <a:avLst/>
          </a:prstGeom>
          <a:gradFill rotWithShape="1">
            <a:gsLst>
              <a:gs pos="0">
                <a:srgbClr val="B0D0FF"/>
              </a:gs>
              <a:gs pos="100000">
                <a:srgbClr val="769DCC"/>
              </a:gs>
            </a:gsLst>
            <a:lin ang="5400000"/>
          </a:gradFill>
          <a:ln w="9525">
            <a:solidFill>
              <a:srgbClr val="7B9ABF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lIns="0" rIns="0" anchor="ctr"/>
          <a:lstStyle/>
          <a:p>
            <a:pPr algn="ctr">
              <a:defRPr/>
            </a:pPr>
            <a:endParaRPr lang="en-US" sz="1200" b="1" dirty="0">
              <a:latin typeface="Calibri" pitchFamily="32" charset="0"/>
            </a:endParaRPr>
          </a:p>
          <a:p>
            <a:pPr algn="ctr">
              <a:defRPr/>
            </a:pPr>
            <a:r>
              <a:rPr lang="en-US" sz="1200" b="1" dirty="0">
                <a:latin typeface="Calibri" pitchFamily="32" charset="0"/>
              </a:rPr>
              <a:t>Engaging in</a:t>
            </a:r>
          </a:p>
          <a:p>
            <a:pPr algn="ctr">
              <a:defRPr/>
            </a:pPr>
            <a:r>
              <a:rPr lang="en-US" sz="1200" b="1" dirty="0">
                <a:latin typeface="Calibri" pitchFamily="32" charset="0"/>
              </a:rPr>
              <a:t>Local Community</a:t>
            </a:r>
          </a:p>
          <a:p>
            <a:pPr algn="ctr">
              <a:defRPr/>
            </a:pPr>
            <a:r>
              <a:rPr lang="en-US" sz="1200" b="1" dirty="0">
                <a:latin typeface="Calibri" pitchFamily="32" charset="0"/>
              </a:rPr>
              <a:t>Projects</a:t>
            </a:r>
          </a:p>
        </p:txBody>
      </p:sp>
      <p:sp>
        <p:nvSpPr>
          <p:cNvPr id="2050" name="TextBox 12"/>
          <p:cNvSpPr txBox="1">
            <a:spLocks noChangeArrowheads="1"/>
          </p:cNvSpPr>
          <p:nvPr/>
        </p:nvSpPr>
        <p:spPr bwMode="auto">
          <a:xfrm>
            <a:off x="682804" y="858272"/>
            <a:ext cx="2543175" cy="1107996"/>
          </a:xfrm>
          <a:prstGeom prst="rect">
            <a:avLst/>
          </a:prstGeom>
          <a:noFill/>
          <a:ln w="0" cmpd="thickThin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200" b="1" dirty="0">
                <a:latin typeface="Calibri" pitchFamily="32" charset="0"/>
              </a:rPr>
              <a:t>Panorama</a:t>
            </a:r>
          </a:p>
          <a:p>
            <a:r>
              <a:rPr lang="en-US" sz="2200" b="1" dirty="0">
                <a:latin typeface="Calibri" pitchFamily="32" charset="0"/>
              </a:rPr>
              <a:t>Green Team</a:t>
            </a:r>
          </a:p>
          <a:p>
            <a:r>
              <a:rPr lang="en-US" sz="2200" b="1" dirty="0">
                <a:latin typeface="Calibri" pitchFamily="32" charset="0"/>
              </a:rPr>
              <a:t>Activities</a:t>
            </a:r>
            <a:endParaRPr lang="en-US" sz="1200" dirty="0">
              <a:latin typeface="Calibri" pitchFamily="32" charset="0"/>
            </a:endParaRPr>
          </a:p>
        </p:txBody>
      </p:sp>
      <p:grpSp>
        <p:nvGrpSpPr>
          <p:cNvPr id="2052" name="Group 21"/>
          <p:cNvGrpSpPr>
            <a:grpSpLocks/>
          </p:cNvGrpSpPr>
          <p:nvPr/>
        </p:nvGrpSpPr>
        <p:grpSpPr bwMode="auto">
          <a:xfrm>
            <a:off x="932849" y="346854"/>
            <a:ext cx="7383460" cy="6194412"/>
            <a:chOff x="861515" y="438912"/>
            <a:chExt cx="7383943" cy="6195358"/>
          </a:xfrm>
        </p:grpSpPr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2670299" y="5262659"/>
              <a:ext cx="1301835" cy="1300361"/>
            </a:xfrm>
            <a:prstGeom prst="ellipse">
              <a:avLst/>
            </a:prstGeom>
            <a:gradFill rotWithShape="1">
              <a:gsLst>
                <a:gs pos="0">
                  <a:srgbClr val="B0D0FF"/>
                </a:gs>
                <a:gs pos="100000">
                  <a:srgbClr val="769DCC"/>
                </a:gs>
              </a:gsLst>
              <a:lin ang="5400000"/>
            </a:gradFill>
            <a:ln w="9525">
              <a:solidFill>
                <a:srgbClr val="7B9ABF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Green </a:t>
              </a:r>
            </a:p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Landscape</a:t>
              </a:r>
            </a:p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Care</a:t>
              </a:r>
            </a:p>
          </p:txBody>
        </p:sp>
        <p:sp>
          <p:nvSpPr>
            <p:cNvPr id="12" name="Oval 11"/>
            <p:cNvSpPr>
              <a:spLocks noChangeArrowheads="1"/>
            </p:cNvSpPr>
            <p:nvPr/>
          </p:nvSpPr>
          <p:spPr bwMode="auto">
            <a:xfrm>
              <a:off x="1458668" y="5036313"/>
              <a:ext cx="1301835" cy="1300360"/>
            </a:xfrm>
            <a:prstGeom prst="ellipse">
              <a:avLst/>
            </a:prstGeom>
            <a:gradFill rotWithShape="1">
              <a:gsLst>
                <a:gs pos="0">
                  <a:srgbClr val="B0D0FF"/>
                </a:gs>
                <a:gs pos="100000">
                  <a:srgbClr val="769DCC"/>
                </a:gs>
              </a:gsLst>
              <a:lin ang="5400000"/>
            </a:gradFill>
            <a:ln w="9525">
              <a:solidFill>
                <a:srgbClr val="7B9ABF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EV</a:t>
              </a:r>
            </a:p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Charging Stations</a:t>
              </a:r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auto">
            <a:xfrm>
              <a:off x="4025267" y="438912"/>
              <a:ext cx="1226038" cy="1240674"/>
            </a:xfrm>
            <a:prstGeom prst="ellipse">
              <a:avLst/>
            </a:prstGeom>
            <a:gradFill rotWithShape="1">
              <a:gsLst>
                <a:gs pos="0">
                  <a:srgbClr val="B0D0FF"/>
                </a:gs>
                <a:gs pos="100000">
                  <a:srgbClr val="769DCC"/>
                </a:gs>
              </a:gsLst>
              <a:lin ang="5400000"/>
            </a:gradFill>
            <a:ln w="9525">
              <a:solidFill>
                <a:srgbClr val="7B9ABF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lIns="0" rIns="0" bIns="182880" anchor="ctr"/>
            <a:lstStyle/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Lectures</a:t>
              </a:r>
              <a:br>
                <a:rPr lang="en-US" sz="1200" b="1" dirty="0">
                  <a:latin typeface="Calibri" pitchFamily="32" charset="0"/>
                </a:rPr>
              </a:br>
              <a:r>
                <a:rPr lang="en-US" sz="1200" b="1" dirty="0">
                  <a:latin typeface="Calibri" pitchFamily="32" charset="0"/>
                </a:rPr>
                <a:t>and Films</a:t>
              </a:r>
            </a:p>
            <a:p>
              <a:pPr algn="ctr">
                <a:defRPr/>
              </a:pPr>
              <a:endParaRPr lang="en-US" sz="1200" b="1" dirty="0">
                <a:latin typeface="Calibri" pitchFamily="32" charset="0"/>
              </a:endParaRPr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2976308" y="712235"/>
              <a:ext cx="1300247" cy="1240674"/>
            </a:xfrm>
            <a:prstGeom prst="ellipse">
              <a:avLst/>
            </a:prstGeom>
            <a:gradFill rotWithShape="1">
              <a:gsLst>
                <a:gs pos="0">
                  <a:srgbClr val="B0D0FF"/>
                </a:gs>
                <a:gs pos="100000">
                  <a:srgbClr val="769DCC"/>
                </a:gs>
              </a:gsLst>
              <a:lin ang="5400000"/>
            </a:gradFill>
            <a:ln w="9525">
              <a:solidFill>
                <a:srgbClr val="7B9ABF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rIns="0" anchor="ctr"/>
            <a:lstStyle/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Field Trips to Sites of</a:t>
              </a:r>
            </a:p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 Interest</a:t>
              </a:r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4253642" y="4963147"/>
              <a:ext cx="1300247" cy="1300360"/>
            </a:xfrm>
            <a:prstGeom prst="ellipse">
              <a:avLst/>
            </a:prstGeom>
            <a:gradFill rotWithShape="1">
              <a:gsLst>
                <a:gs pos="0">
                  <a:srgbClr val="B0D0FF"/>
                </a:gs>
                <a:gs pos="100000">
                  <a:srgbClr val="769DCC"/>
                </a:gs>
              </a:gsLst>
              <a:lin ang="5400000"/>
            </a:gradFill>
            <a:ln w="9525">
              <a:solidFill>
                <a:srgbClr val="7B9ABF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Document</a:t>
              </a:r>
            </a:p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Shredding</a:t>
              </a:r>
              <a:br>
                <a:rPr lang="en-US" sz="1200" b="1" dirty="0">
                  <a:latin typeface="Calibri" pitchFamily="32" charset="0"/>
                </a:rPr>
              </a:br>
              <a:r>
                <a:rPr lang="en-US" sz="1200" b="1" dirty="0">
                  <a:latin typeface="Calibri" pitchFamily="32" charset="0"/>
                </a:rPr>
                <a:t>Days</a:t>
              </a: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6453722" y="5333909"/>
              <a:ext cx="1300248" cy="1300361"/>
            </a:xfrm>
            <a:prstGeom prst="ellipse">
              <a:avLst/>
            </a:prstGeom>
            <a:gradFill rotWithShape="1">
              <a:gsLst>
                <a:gs pos="0">
                  <a:srgbClr val="B0D0FF"/>
                </a:gs>
                <a:gs pos="100000">
                  <a:srgbClr val="769DCC"/>
                </a:gs>
              </a:gsLst>
              <a:lin ang="5400000"/>
            </a:gradFill>
            <a:ln w="9525">
              <a:solidFill>
                <a:srgbClr val="7B9ABF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Litter </a:t>
              </a:r>
              <a:br>
                <a:rPr lang="en-US" sz="1200" b="1" dirty="0">
                  <a:latin typeface="Calibri" pitchFamily="32" charset="0"/>
                </a:rPr>
              </a:br>
              <a:r>
                <a:rPr lang="en-US" sz="1200" b="1" dirty="0">
                  <a:latin typeface="Calibri" pitchFamily="32" charset="0"/>
                </a:rPr>
                <a:t> Pickup and</a:t>
              </a:r>
              <a:br>
                <a:rPr lang="en-US" sz="1200" b="1" dirty="0">
                  <a:latin typeface="Calibri" pitchFamily="32" charset="0"/>
                </a:rPr>
              </a:br>
              <a:r>
                <a:rPr lang="en-US" sz="1200" b="1" dirty="0">
                  <a:latin typeface="Calibri" pitchFamily="32" charset="0"/>
                </a:rPr>
                <a:t> Invasive Plant Removal</a:t>
              </a: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5143389" y="616054"/>
              <a:ext cx="1054909" cy="1099439"/>
            </a:xfrm>
            <a:prstGeom prst="ellipse">
              <a:avLst/>
            </a:prstGeom>
            <a:gradFill rotWithShape="1">
              <a:gsLst>
                <a:gs pos="0">
                  <a:srgbClr val="B0D0FF"/>
                </a:gs>
                <a:gs pos="100000">
                  <a:srgbClr val="769DCC"/>
                </a:gs>
              </a:gsLst>
              <a:lin ang="5400000"/>
            </a:gradFill>
            <a:ln w="9525">
              <a:solidFill>
                <a:srgbClr val="7B9ABF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Tips for</a:t>
              </a:r>
            </a:p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Proper</a:t>
              </a:r>
            </a:p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 Recycling</a:t>
              </a:r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861515" y="4033548"/>
              <a:ext cx="1300247" cy="1300361"/>
            </a:xfrm>
            <a:prstGeom prst="ellipse">
              <a:avLst/>
            </a:prstGeom>
            <a:gradFill rotWithShape="1">
              <a:gsLst>
                <a:gs pos="0">
                  <a:srgbClr val="B0D0FF"/>
                </a:gs>
                <a:gs pos="100000">
                  <a:srgbClr val="769DCC"/>
                </a:gs>
              </a:gsLst>
              <a:lin ang="5400000"/>
            </a:gradFill>
            <a:ln w="9525">
              <a:solidFill>
                <a:srgbClr val="7B9ABF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lIns="0" tIns="0" rIns="0" anchor="ctr"/>
            <a:lstStyle/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Solar Panels</a:t>
              </a:r>
            </a:p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on Campus</a:t>
              </a:r>
            </a:p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Buildings</a:t>
              </a:r>
            </a:p>
          </p:txBody>
        </p: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1242710" y="2973769"/>
              <a:ext cx="1318854" cy="1343950"/>
            </a:xfrm>
            <a:prstGeom prst="ellipse">
              <a:avLst/>
            </a:prstGeom>
            <a:gradFill rotWithShape="1">
              <a:gsLst>
                <a:gs pos="0">
                  <a:srgbClr val="B0D0FF"/>
                </a:gs>
                <a:gs pos="100000">
                  <a:srgbClr val="769DCC"/>
                </a:gs>
              </a:gsLst>
              <a:lin ang="5400000"/>
            </a:gradFill>
            <a:ln w="9525">
              <a:solidFill>
                <a:srgbClr val="7B9ABF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Co-Management</a:t>
              </a:r>
            </a:p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of Recycling</a:t>
              </a:r>
            </a:p>
            <a:p>
              <a:pPr algn="ctr">
                <a:defRPr/>
              </a:pPr>
              <a:endParaRPr lang="en-US" sz="1200" b="1" dirty="0">
                <a:latin typeface="Calibri" pitchFamily="32" charset="0"/>
              </a:endParaRPr>
            </a:p>
            <a:p>
              <a:pPr algn="ctr">
                <a:defRPr/>
              </a:pPr>
              <a:endParaRPr lang="en-US" sz="1200" b="1" dirty="0">
                <a:latin typeface="Calibri" pitchFamily="32" charset="0"/>
              </a:endParaRPr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7053086" y="4426561"/>
              <a:ext cx="1192372" cy="1240915"/>
            </a:xfrm>
            <a:prstGeom prst="ellipse">
              <a:avLst/>
            </a:prstGeom>
            <a:gradFill rotWithShape="1">
              <a:gsLst>
                <a:gs pos="0">
                  <a:srgbClr val="B0D0FF"/>
                </a:gs>
                <a:gs pos="100000">
                  <a:srgbClr val="769DCC"/>
                </a:gs>
              </a:gsLst>
              <a:lin ang="5400000"/>
            </a:gradFill>
            <a:ln w="9525">
              <a:solidFill>
                <a:srgbClr val="7B9ABF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lIns="0" rIns="0" anchor="ctr"/>
            <a:lstStyle/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Monitoring the Recycling</a:t>
              </a:r>
            </a:p>
            <a:p>
              <a:pPr algn="ctr">
                <a:defRPr/>
              </a:pPr>
              <a:r>
                <a:rPr lang="en-US" sz="1200" b="1" dirty="0">
                  <a:latin typeface="Calibri" pitchFamily="32" charset="0"/>
                </a:rPr>
                <a:t>Centers</a:t>
              </a:r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5790249" y="2761249"/>
              <a:ext cx="1300247" cy="1301949"/>
            </a:xfrm>
            <a:prstGeom prst="ellipse">
              <a:avLst/>
            </a:prstGeom>
            <a:gradFill rotWithShape="1">
              <a:gsLst>
                <a:gs pos="0">
                  <a:srgbClr val="B0D0FF"/>
                </a:gs>
                <a:gs pos="100000">
                  <a:srgbClr val="769DCC"/>
                </a:gs>
              </a:gsLst>
              <a:lin ang="5400000"/>
            </a:gradFill>
            <a:ln w="9525">
              <a:solidFill>
                <a:srgbClr val="7B9ABF"/>
              </a:solidFill>
              <a:round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lIns="0" rIns="0" anchor="ctr"/>
            <a:lstStyle/>
            <a:p>
              <a:pPr algn="ctr">
                <a:defRPr/>
              </a:pPr>
              <a:r>
                <a:rPr lang="en-US" sz="1100" dirty="0">
                  <a:latin typeface="Calibri" pitchFamily="32" charset="0"/>
                </a:rPr>
                <a:t> </a:t>
              </a:r>
              <a:endParaRPr lang="en-US" sz="400" dirty="0">
                <a:latin typeface="Calibri" pitchFamily="32" charset="0"/>
              </a:endParaRPr>
            </a:p>
            <a:p>
              <a:pPr algn="ctr">
                <a:defRPr/>
              </a:pPr>
              <a:r>
                <a:rPr lang="en-US" sz="400" b="1" dirty="0">
                  <a:latin typeface="Calibri" pitchFamily="32" charset="0"/>
                </a:rPr>
                <a:t>  </a:t>
              </a:r>
            </a:p>
            <a:p>
              <a:pPr algn="ctr">
                <a:defRPr/>
              </a:pPr>
              <a:endParaRPr lang="en-US" sz="400" b="1" dirty="0">
                <a:latin typeface="Calibri" pitchFamily="32" charset="0"/>
              </a:endParaRPr>
            </a:p>
            <a:p>
              <a:pPr algn="ctr">
                <a:defRPr/>
              </a:pPr>
              <a:endParaRPr lang="en-US" sz="1400" b="1" dirty="0">
                <a:latin typeface="Calibri" pitchFamily="32" charset="0"/>
              </a:endParaRPr>
            </a:p>
            <a:p>
              <a:pPr algn="ctr">
                <a:defRPr/>
              </a:pPr>
              <a:endParaRPr lang="en-US" sz="400" b="1" dirty="0">
                <a:latin typeface="Calibri" pitchFamily="32" charset="0"/>
              </a:endParaRPr>
            </a:p>
            <a:p>
              <a:pPr algn="ctr">
                <a:defRPr/>
              </a:pPr>
              <a:endParaRPr lang="en-US" sz="400" b="1" dirty="0">
                <a:latin typeface="Calibri" pitchFamily="32" charset="0"/>
              </a:endParaRPr>
            </a:p>
            <a:p>
              <a:pPr algn="ctr">
                <a:defRPr/>
              </a:pPr>
              <a:r>
                <a:rPr lang="en-US" sz="1400" b="1" dirty="0">
                  <a:latin typeface="Calibri" pitchFamily="32" charset="0"/>
                </a:rPr>
                <a:t>Green Team</a:t>
              </a:r>
            </a:p>
            <a:p>
              <a:pPr algn="ctr">
                <a:defRPr/>
              </a:pPr>
              <a:r>
                <a:rPr lang="en-US" sz="1400" b="1" dirty="0">
                  <a:latin typeface="Calibri" pitchFamily="32" charset="0"/>
                </a:rPr>
                <a:t>Steering</a:t>
              </a:r>
              <a:br>
                <a:rPr lang="en-US" sz="1400" b="1" dirty="0">
                  <a:latin typeface="Calibri" pitchFamily="32" charset="0"/>
                </a:rPr>
              </a:br>
              <a:r>
                <a:rPr lang="en-US" sz="1400" b="1" dirty="0">
                  <a:latin typeface="Calibri" pitchFamily="32" charset="0"/>
                </a:rPr>
                <a:t>Committee</a:t>
              </a:r>
              <a:br>
                <a:rPr lang="en-US" sz="1400" b="1" dirty="0">
                  <a:latin typeface="Calibri" pitchFamily="32" charset="0"/>
                </a:rPr>
              </a:br>
              <a:r>
                <a:rPr lang="en-US" sz="1400" b="1" dirty="0">
                  <a:latin typeface="Calibri" pitchFamily="32" charset="0"/>
                </a:rPr>
                <a:t>   </a:t>
              </a:r>
            </a:p>
            <a:p>
              <a:pPr algn="ctr">
                <a:defRPr/>
              </a:pPr>
              <a:endParaRPr lang="en-US" sz="1400" b="1" dirty="0">
                <a:latin typeface="Calibri" pitchFamily="32" charset="0"/>
              </a:endParaRPr>
            </a:p>
            <a:p>
              <a:pPr algn="ctr">
                <a:defRPr/>
              </a:pPr>
              <a:endParaRPr lang="en-US" sz="1400" b="1" dirty="0">
                <a:latin typeface="Calibri" pitchFamily="32" charset="0"/>
              </a:endParaRPr>
            </a:p>
          </p:txBody>
        </p:sp>
      </p:grpSp>
      <p:sp>
        <p:nvSpPr>
          <p:cNvPr id="5" name="Oval 4"/>
          <p:cNvSpPr/>
          <p:nvPr/>
        </p:nvSpPr>
        <p:spPr>
          <a:xfrm>
            <a:off x="5193751" y="3662633"/>
            <a:ext cx="2081048" cy="2081048"/>
          </a:xfrm>
          <a:prstGeom prst="ellipse">
            <a:avLst/>
          </a:prstGeom>
          <a:solidFill>
            <a:srgbClr val="D06233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82880" tIns="91440" rIns="182880" bIns="91440" anchor="ctr"/>
          <a:lstStyle/>
          <a:p>
            <a:pPr algn="ctr">
              <a:defRPr/>
            </a:pPr>
            <a:r>
              <a:rPr lang="en-US" sz="1700" dirty="0">
                <a:solidFill>
                  <a:srgbClr val="FFFFFF"/>
                </a:solidFill>
                <a:ea typeface="ＭＳ Ｐゴシック" pitchFamily="32" charset="-128"/>
              </a:rPr>
              <a:t> </a:t>
            </a:r>
            <a:endParaRPr lang="en-US" sz="500" dirty="0">
              <a:solidFill>
                <a:srgbClr val="FFFFFF"/>
              </a:solidFill>
              <a:ea typeface="ＭＳ Ｐゴシック" pitchFamily="32" charset="-128"/>
            </a:endParaRPr>
          </a:p>
          <a:p>
            <a:pPr algn="ctr">
              <a:defRPr/>
            </a:pPr>
            <a:r>
              <a:rPr lang="en-US" sz="1700" b="1" dirty="0">
                <a:solidFill>
                  <a:srgbClr val="FFFFFF"/>
                </a:solidFill>
                <a:ea typeface="ＭＳ Ｐゴシック" pitchFamily="32" charset="-128"/>
              </a:rPr>
              <a:t>Involving </a:t>
            </a:r>
            <a:br>
              <a:rPr lang="en-US" sz="1700" b="1" dirty="0">
                <a:solidFill>
                  <a:srgbClr val="FFFFFF"/>
                </a:solidFill>
                <a:ea typeface="ＭＳ Ｐゴシック" pitchFamily="32" charset="-128"/>
              </a:rPr>
            </a:br>
            <a:r>
              <a:rPr lang="en-US" sz="1700" b="1" dirty="0">
                <a:solidFill>
                  <a:srgbClr val="FFFFFF"/>
                </a:solidFill>
                <a:ea typeface="ＭＳ Ｐゴシック" pitchFamily="32" charset="-128"/>
              </a:rPr>
              <a:t>Residents </a:t>
            </a:r>
            <a:r>
              <a:rPr lang="en-US" sz="1700" dirty="0">
                <a:solidFill>
                  <a:srgbClr val="FFFFFF"/>
                </a:solidFill>
                <a:ea typeface="ＭＳ Ｐゴシック" pitchFamily="32" charset="-128"/>
              </a:rPr>
              <a:t>in</a:t>
            </a:r>
            <a:br>
              <a:rPr lang="en-US" sz="1700" dirty="0">
                <a:solidFill>
                  <a:srgbClr val="FFFFFF"/>
                </a:solidFill>
                <a:ea typeface="ＭＳ Ｐゴシック" pitchFamily="32" charset="-128"/>
              </a:rPr>
            </a:br>
            <a:r>
              <a:rPr lang="en-US" sz="1700" dirty="0">
                <a:solidFill>
                  <a:srgbClr val="FFFFFF"/>
                </a:solidFill>
                <a:ea typeface="ＭＳ Ｐゴシック" pitchFamily="32" charset="-128"/>
              </a:rPr>
              <a:t>Green Team</a:t>
            </a:r>
            <a:br>
              <a:rPr lang="en-US" sz="1700" dirty="0">
                <a:solidFill>
                  <a:srgbClr val="FFFFFF"/>
                </a:solidFill>
                <a:ea typeface="ＭＳ Ｐゴシック" pitchFamily="32" charset="-128"/>
              </a:rPr>
            </a:br>
            <a:r>
              <a:rPr lang="en-US" sz="1700" dirty="0">
                <a:solidFill>
                  <a:srgbClr val="FFFFFF"/>
                </a:solidFill>
                <a:ea typeface="ＭＳ Ｐゴシック" pitchFamily="32" charset="-128"/>
              </a:rPr>
              <a:t>Projects</a:t>
            </a:r>
            <a:br>
              <a:rPr lang="en-US" sz="1700" dirty="0">
                <a:solidFill>
                  <a:srgbClr val="FFFFFF"/>
                </a:solidFill>
                <a:ea typeface="ＭＳ Ｐゴシック" pitchFamily="32" charset="-128"/>
              </a:rPr>
            </a:br>
            <a:endParaRPr lang="en-US" sz="1700" dirty="0">
              <a:solidFill>
                <a:srgbClr val="FFFFFF"/>
              </a:solidFill>
              <a:ea typeface="ＭＳ Ｐゴシック" pitchFamily="32" charset="-128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008018C-FCD2-00D0-0F06-DA8B21F560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8807" y="1328834"/>
            <a:ext cx="1165132" cy="1176718"/>
          </a:xfrm>
          <a:prstGeom prst="ellipse">
            <a:avLst/>
          </a:prstGeom>
          <a:gradFill rotWithShape="1">
            <a:gsLst>
              <a:gs pos="0">
                <a:srgbClr val="B0D0FF"/>
              </a:gs>
              <a:gs pos="100000">
                <a:srgbClr val="769DCC"/>
              </a:gs>
            </a:gsLst>
            <a:lin ang="5400000"/>
          </a:gradFill>
          <a:ln w="9525">
            <a:solidFill>
              <a:srgbClr val="7B9ABF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lIns="0" rIns="0" anchor="ctr"/>
          <a:lstStyle/>
          <a:p>
            <a:pPr algn="ctr">
              <a:defRPr/>
            </a:pPr>
            <a:r>
              <a:rPr lang="en-US" sz="1200" b="1" dirty="0">
                <a:latin typeface="Calibri" pitchFamily="32" charset="0"/>
              </a:rPr>
              <a:t>Green Team Website,</a:t>
            </a:r>
          </a:p>
          <a:p>
            <a:pPr algn="ctr">
              <a:defRPr/>
            </a:pPr>
            <a:r>
              <a:rPr lang="en-US" sz="1200" b="1" dirty="0">
                <a:latin typeface="Calibri" pitchFamily="32" charset="0"/>
              </a:rPr>
              <a:t>KYA Forum</a:t>
            </a:r>
          </a:p>
          <a:p>
            <a:pPr algn="ctr">
              <a:defRPr/>
            </a:pPr>
            <a:r>
              <a:rPr lang="en-US" sz="1200" b="1" dirty="0">
                <a:latin typeface="Calibri" pitchFamily="32" charset="0"/>
              </a:rPr>
              <a:t>Pan News</a:t>
            </a:r>
          </a:p>
        </p:txBody>
      </p:sp>
      <p:sp>
        <p:nvSpPr>
          <p:cNvPr id="6" name="Oval 5"/>
          <p:cNvSpPr/>
          <p:nvPr/>
        </p:nvSpPr>
        <p:spPr>
          <a:xfrm>
            <a:off x="2057545" y="3479135"/>
            <a:ext cx="2081048" cy="2081048"/>
          </a:xfrm>
          <a:prstGeom prst="ellipse">
            <a:avLst/>
          </a:prstGeom>
          <a:solidFill>
            <a:srgbClr val="D06233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700" dirty="0">
                <a:solidFill>
                  <a:srgbClr val="FFFFFF"/>
                </a:solidFill>
                <a:ea typeface="ＭＳ Ｐゴシック" pitchFamily="32" charset="-128"/>
              </a:rPr>
              <a:t>Supporting</a:t>
            </a:r>
            <a:br>
              <a:rPr lang="en-US" sz="1700" dirty="0">
                <a:solidFill>
                  <a:srgbClr val="FFFFFF"/>
                </a:solidFill>
                <a:ea typeface="ＭＳ Ｐゴシック" pitchFamily="32" charset="-128"/>
              </a:rPr>
            </a:br>
            <a:r>
              <a:rPr lang="en-US" sz="1700" dirty="0">
                <a:solidFill>
                  <a:srgbClr val="FFFFFF"/>
                </a:solidFill>
                <a:ea typeface="ＭＳ Ｐゴシック" pitchFamily="32" charset="-128"/>
              </a:rPr>
              <a:t>Sustainable</a:t>
            </a:r>
            <a:br>
              <a:rPr lang="en-US" sz="1700" dirty="0">
                <a:solidFill>
                  <a:srgbClr val="FFFFFF"/>
                </a:solidFill>
                <a:ea typeface="ＭＳ Ｐゴシック" pitchFamily="32" charset="-128"/>
              </a:rPr>
            </a:br>
            <a:r>
              <a:rPr lang="en-US" sz="1700" dirty="0">
                <a:solidFill>
                  <a:srgbClr val="FFFFFF"/>
                </a:solidFill>
                <a:ea typeface="ＭＳ Ｐゴシック" pitchFamily="32" charset="-128"/>
              </a:rPr>
              <a:t>Practices</a:t>
            </a:r>
          </a:p>
          <a:p>
            <a:pPr algn="ctr">
              <a:defRPr/>
            </a:pPr>
            <a:r>
              <a:rPr lang="en-US" sz="1700" dirty="0">
                <a:solidFill>
                  <a:srgbClr val="FFFFFF"/>
                </a:solidFill>
                <a:ea typeface="ＭＳ Ｐゴシック" pitchFamily="32" charset="-128"/>
              </a:rPr>
              <a:t>at Panorama</a:t>
            </a:r>
          </a:p>
          <a:p>
            <a:pPr algn="ctr">
              <a:defRPr/>
            </a:pPr>
            <a:r>
              <a:rPr lang="en-US" sz="1400" dirty="0">
                <a:solidFill>
                  <a:srgbClr val="FFFFFF"/>
                </a:solidFill>
                <a:ea typeface="ＭＳ Ｐゴシック" pitchFamily="32" charset="-128"/>
              </a:rPr>
              <a:t>and beyond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9A9EC55-EA9C-BC0C-5B07-2C6B127EDA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9865" y="1481658"/>
            <a:ext cx="1479782" cy="1479555"/>
          </a:xfrm>
          <a:prstGeom prst="ellipse">
            <a:avLst/>
          </a:prstGeom>
          <a:gradFill rotWithShape="1">
            <a:gsLst>
              <a:gs pos="0">
                <a:srgbClr val="B0D0FF"/>
              </a:gs>
              <a:gs pos="100000">
                <a:srgbClr val="769DCC"/>
              </a:gs>
            </a:gsLst>
            <a:lin ang="5400000"/>
          </a:gradFill>
          <a:ln w="9525">
            <a:solidFill>
              <a:srgbClr val="7B9ABF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lIns="0" rIns="0" anchor="ctr"/>
          <a:lstStyle/>
          <a:p>
            <a:pPr algn="ctr">
              <a:defRPr/>
            </a:pPr>
            <a:r>
              <a:rPr lang="en-US" sz="1200" b="1" dirty="0">
                <a:latin typeface="Calibri" pitchFamily="32" charset="0"/>
              </a:rPr>
              <a:t>Annual</a:t>
            </a:r>
          </a:p>
          <a:p>
            <a:pPr algn="ctr">
              <a:defRPr/>
            </a:pPr>
            <a:r>
              <a:rPr lang="en-US" sz="1200" b="1" dirty="0">
                <a:latin typeface="Calibri" pitchFamily="32" charset="0"/>
              </a:rPr>
              <a:t>Sustainability </a:t>
            </a:r>
          </a:p>
          <a:p>
            <a:pPr algn="ctr">
              <a:defRPr/>
            </a:pPr>
            <a:r>
              <a:rPr lang="en-US" sz="1200" b="1" dirty="0">
                <a:latin typeface="Calibri" pitchFamily="32" charset="0"/>
              </a:rPr>
              <a:t>Walking Tour</a:t>
            </a:r>
          </a:p>
          <a:p>
            <a:pPr algn="ctr">
              <a:defRPr/>
            </a:pPr>
            <a:r>
              <a:rPr lang="en-US" sz="1000" b="1" dirty="0">
                <a:latin typeface="Calibri" pitchFamily="32" charset="0"/>
              </a:rPr>
              <a:t>for current and</a:t>
            </a:r>
          </a:p>
          <a:p>
            <a:pPr algn="ctr">
              <a:defRPr/>
            </a:pPr>
            <a:r>
              <a:rPr lang="en-US" sz="1000" b="1" dirty="0">
                <a:latin typeface="Calibri" pitchFamily="32" charset="0"/>
              </a:rPr>
              <a:t>prospective</a:t>
            </a:r>
          </a:p>
          <a:p>
            <a:pPr algn="ctr">
              <a:defRPr/>
            </a:pPr>
            <a:r>
              <a:rPr lang="en-US" sz="1000" b="1" dirty="0">
                <a:latin typeface="Calibri" pitchFamily="32" charset="0"/>
              </a:rPr>
              <a:t>residents</a:t>
            </a:r>
          </a:p>
        </p:txBody>
      </p:sp>
      <p:sp>
        <p:nvSpPr>
          <p:cNvPr id="4" name="Oval 3"/>
          <p:cNvSpPr/>
          <p:nvPr/>
        </p:nvSpPr>
        <p:spPr>
          <a:xfrm>
            <a:off x="3784959" y="1130982"/>
            <a:ext cx="2081048" cy="2081048"/>
          </a:xfrm>
          <a:prstGeom prst="ellipse">
            <a:avLst/>
          </a:prstGeom>
          <a:solidFill>
            <a:srgbClr val="D06233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bIns="365760" anchor="ctr"/>
          <a:lstStyle/>
          <a:p>
            <a:pPr algn="ctr">
              <a:defRPr/>
            </a:pPr>
            <a:r>
              <a:rPr lang="en-US" sz="1700" dirty="0">
                <a:solidFill>
                  <a:srgbClr val="FFFFFF"/>
                </a:solidFill>
                <a:ea typeface="ＭＳ Ｐゴシック" pitchFamily="32" charset="-128"/>
              </a:rPr>
              <a:t>Educating</a:t>
            </a:r>
            <a:br>
              <a:rPr lang="en-US" sz="1700" dirty="0">
                <a:solidFill>
                  <a:srgbClr val="FFFFFF"/>
                </a:solidFill>
                <a:ea typeface="ＭＳ Ｐゴシック" pitchFamily="32" charset="-128"/>
              </a:rPr>
            </a:br>
            <a:r>
              <a:rPr lang="en-US" sz="1700" dirty="0">
                <a:solidFill>
                  <a:srgbClr val="FFFFFF"/>
                </a:solidFill>
                <a:ea typeface="ＭＳ Ｐゴシック" pitchFamily="32" charset="-128"/>
              </a:rPr>
              <a:t>Residents</a:t>
            </a:r>
          </a:p>
        </p:txBody>
      </p:sp>
      <p:sp>
        <p:nvSpPr>
          <p:cNvPr id="7" name="Oval 6"/>
          <p:cNvSpPr/>
          <p:nvPr/>
        </p:nvSpPr>
        <p:spPr>
          <a:xfrm>
            <a:off x="3548885" y="2429764"/>
            <a:ext cx="2289153" cy="2289153"/>
          </a:xfrm>
          <a:prstGeom prst="ellipse">
            <a:avLst/>
          </a:prstGeom>
          <a:solidFill>
            <a:srgbClr val="2A5B3A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2200" dirty="0">
                <a:solidFill>
                  <a:srgbClr val="FFFFFF"/>
                </a:solidFill>
                <a:ea typeface="ＭＳ Ｐゴシック" pitchFamily="32" charset="-128"/>
              </a:rPr>
              <a:t>Panorama </a:t>
            </a:r>
            <a:br>
              <a:rPr lang="en-US" sz="2200" dirty="0">
                <a:solidFill>
                  <a:srgbClr val="FFFFFF"/>
                </a:solidFill>
                <a:ea typeface="ＭＳ Ｐゴシック" pitchFamily="32" charset="-128"/>
              </a:rPr>
            </a:br>
            <a:r>
              <a:rPr lang="en-US" sz="2200" dirty="0">
                <a:solidFill>
                  <a:srgbClr val="FFFFFF"/>
                </a:solidFill>
                <a:ea typeface="ＭＳ Ｐゴシック" pitchFamily="32" charset="-128"/>
              </a:rPr>
              <a:t>Green Team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5A019F-6B3F-97C1-9607-D62C79BCF95A}"/>
              </a:ext>
            </a:extLst>
          </p:cNvPr>
          <p:cNvSpPr txBox="1"/>
          <p:nvPr/>
        </p:nvSpPr>
        <p:spPr>
          <a:xfrm>
            <a:off x="406854" y="1266762"/>
            <a:ext cx="15697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882A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117</Words>
  <Application>Microsoft Office PowerPoint</Application>
  <PresentationFormat>On-screen Show (4:3)</PresentationFormat>
  <Paragraphs>58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Natalie Pyrooz</dc:creator>
  <cp:lastModifiedBy>Jean MacGregor</cp:lastModifiedBy>
  <cp:revision>35</cp:revision>
  <cp:lastPrinted>2024-10-28T21:01:15Z</cp:lastPrinted>
  <dcterms:created xsi:type="dcterms:W3CDTF">2009-07-17T17:35:13Z</dcterms:created>
  <dcterms:modified xsi:type="dcterms:W3CDTF">2026-03-07T18:04:28Z</dcterms:modified>
</cp:coreProperties>
</file>